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sldIdLst>
    <p:sldId id="256" r:id="rId5"/>
    <p:sldId id="257" r:id="rId6"/>
    <p:sldId id="260" r:id="rId7"/>
    <p:sldId id="261" r:id="rId8"/>
    <p:sldId id="258" r:id="rId9"/>
    <p:sldId id="263" r:id="rId10"/>
    <p:sldId id="259" r:id="rId11"/>
    <p:sldId id="264" r:id="rId12"/>
    <p:sldId id="265" r:id="rId13"/>
    <p:sldId id="266" r:id="rId14"/>
    <p:sldId id="267" r:id="rId1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446" autoAdjust="0"/>
  </p:normalViewPr>
  <p:slideViewPr>
    <p:cSldViewPr showGuides="1">
      <p:cViewPr varScale="1">
        <p:scale>
          <a:sx n="111" d="100"/>
          <a:sy n="111" d="100"/>
        </p:scale>
        <p:origin x="-305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E8978-9D2F-A14D-A3DE-032C81500FF1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11ED4-E6BC-7345-8B86-59456ED7B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Hello. Everyone.</a:t>
            </a:r>
            <a:r>
              <a:rPr lang="en-US" baseline="0" dirty="0" smtClean="0"/>
              <a:t> I am going to talk about using geochemical models to simulate soil carbon </a:t>
            </a:r>
            <a:r>
              <a:rPr lang="en-US" baseline="0" dirty="0" smtClean="0"/>
              <a:t>mineralization </a:t>
            </a:r>
            <a:r>
              <a:rPr lang="en-US" baseline="0" dirty="0" smtClean="0"/>
              <a:t>and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in soil microcosms.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2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first, </a:t>
            </a:r>
            <a:r>
              <a:rPr lang="en-US" dirty="0" smtClean="0"/>
              <a:t>I will </a:t>
            </a:r>
            <a:r>
              <a:rPr lang="en-US" baseline="0" dirty="0" smtClean="0"/>
              <a:t>give your some </a:t>
            </a:r>
            <a:r>
              <a:rPr lang="en-US" baseline="0" dirty="0" smtClean="0"/>
              <a:t>background </a:t>
            </a:r>
            <a:endParaRPr lang="en-US" baseline="0" dirty="0" smtClean="0"/>
          </a:p>
          <a:p>
            <a:r>
              <a:rPr lang="en-US" baseline="0" dirty="0" smtClean="0"/>
              <a:t>Then I will talk about the incubation </a:t>
            </a:r>
            <a:r>
              <a:rPr lang="en-US" baseline="0" dirty="0" smtClean="0"/>
              <a:t>tests</a:t>
            </a:r>
            <a:endParaRPr lang="en-US" baseline="0" dirty="0" smtClean="0"/>
          </a:p>
          <a:p>
            <a:r>
              <a:rPr lang="en-US" baseline="0" dirty="0" smtClean="0"/>
              <a:t>My focus will be </a:t>
            </a:r>
            <a:r>
              <a:rPr lang="en-US" baseline="0" dirty="0" smtClean="0"/>
              <a:t>on how </a:t>
            </a:r>
            <a:r>
              <a:rPr lang="en-US" baseline="0" dirty="0" smtClean="0"/>
              <a:t>to use geochemical models to </a:t>
            </a:r>
            <a:r>
              <a:rPr lang="en-US" baseline="0" dirty="0" smtClean="0"/>
              <a:t>simulate carbon mineralization and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Finally, I will end with a </a:t>
            </a:r>
            <a:r>
              <a:rPr lang="en-US" baseline="0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part of the NGEE-Arctic</a:t>
            </a:r>
            <a:r>
              <a:rPr lang="en-US" baseline="0" dirty="0" smtClean="0"/>
              <a:t> project. </a:t>
            </a:r>
          </a:p>
          <a:p>
            <a:r>
              <a:rPr lang="en-US" baseline="0" dirty="0" smtClean="0"/>
              <a:t>Some of you may know that it is a </a:t>
            </a:r>
            <a:r>
              <a:rPr lang="en-US" baseline="0" dirty="0" smtClean="0"/>
              <a:t>US DOE </a:t>
            </a:r>
            <a:r>
              <a:rPr lang="en-US" baseline="0" dirty="0" smtClean="0"/>
              <a:t>funded project.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involves four national laboratories and a university.</a:t>
            </a:r>
            <a:endParaRPr lang="en-US" dirty="0" smtClean="0"/>
          </a:p>
          <a:p>
            <a:r>
              <a:rPr lang="en-US" baseline="0" dirty="0" smtClean="0"/>
              <a:t>The mission is to improve climate predictions by understanding coupled processes in Arctic terrestrial ecosystems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For this talk, I will focus on carbon mineralization and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r>
              <a:rPr lang="en-US" baseline="0" dirty="0" smtClean="0"/>
              <a:t>The soils used in the incubation tests were taken from the Arctic.</a:t>
            </a:r>
          </a:p>
          <a:p>
            <a:r>
              <a:rPr lang="en-US" baseline="0" dirty="0" smtClean="0"/>
              <a:t>The </a:t>
            </a:r>
            <a:r>
              <a:rPr lang="en-US" baseline="0" dirty="0" smtClean="0"/>
              <a:t>site locates at the tip of the Alaska. </a:t>
            </a:r>
            <a:endParaRPr lang="en-US" baseline="0" dirty="0" smtClean="0"/>
          </a:p>
          <a:p>
            <a:r>
              <a:rPr lang="en-US" baseline="0" dirty="0" smtClean="0"/>
              <a:t>It </a:t>
            </a:r>
            <a:r>
              <a:rPr lang="en-US" baseline="0" dirty="0" smtClean="0"/>
              <a:t>is characterized by drained thaw lakes, and polygonal grounds.</a:t>
            </a:r>
          </a:p>
          <a:p>
            <a:r>
              <a:rPr lang="en-US" baseline="0" dirty="0" smtClean="0"/>
              <a:t>The soils were taken from a low center polygon. </a:t>
            </a:r>
          </a:p>
          <a:p>
            <a:r>
              <a:rPr lang="en-US" baseline="0" dirty="0" smtClean="0"/>
              <a:t>We have three </a:t>
            </a:r>
            <a:r>
              <a:rPr lang="en-US" baseline="0" dirty="0" err="1" smtClean="0"/>
              <a:t>microtopographic</a:t>
            </a:r>
            <a:r>
              <a:rPr lang="en-US" baseline="0" dirty="0" smtClean="0"/>
              <a:t> locations: trough, ridge, and center.</a:t>
            </a:r>
          </a:p>
          <a:p>
            <a:r>
              <a:rPr lang="en-US" baseline="0" dirty="0" smtClean="0"/>
              <a:t>We have two horizons: organic and mineral layer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experimental results were published last year. With the first one by </a:t>
            </a:r>
            <a:r>
              <a:rPr lang="en-US" baseline="0" dirty="0" err="1" smtClean="0"/>
              <a:t>Tanyia</a:t>
            </a:r>
            <a:r>
              <a:rPr lang="en-US" baseline="0" dirty="0" smtClean="0"/>
              <a:t>, focusing on microbiology, and second one by Beth, focusing on geochemistry.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6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put 15</a:t>
            </a:r>
            <a:r>
              <a:rPr lang="en-US" baseline="0" dirty="0" smtClean="0"/>
              <a:t> </a:t>
            </a:r>
            <a:r>
              <a:rPr lang="en-US" baseline="0" dirty="0" smtClean="0"/>
              <a:t>g wet soils </a:t>
            </a:r>
            <a:r>
              <a:rPr lang="en-US" baseline="0" dirty="0" smtClean="0"/>
              <a:t>in </a:t>
            </a:r>
            <a:r>
              <a:rPr lang="en-US" baseline="0" dirty="0" smtClean="0"/>
              <a:t>60 </a:t>
            </a:r>
            <a:r>
              <a:rPr lang="en-US" baseline="0" dirty="0" smtClean="0"/>
              <a:t>millimeter </a:t>
            </a:r>
            <a:r>
              <a:rPr lang="en-US" baseline="0" dirty="0" smtClean="0"/>
              <a:t>serum </a:t>
            </a:r>
            <a:r>
              <a:rPr lang="en-US" baseline="0" dirty="0" smtClean="0"/>
              <a:t>bottles. </a:t>
            </a:r>
            <a:endParaRPr lang="en-US" baseline="0" dirty="0" smtClean="0"/>
          </a:p>
          <a:p>
            <a:r>
              <a:rPr lang="en-US" baseline="0" dirty="0" smtClean="0"/>
              <a:t>The microcosms were incubated at -</a:t>
            </a:r>
            <a:r>
              <a:rPr lang="en-US" baseline="0" dirty="0" smtClean="0"/>
              <a:t>2, 4, and 8 degree to mimic the temperature in the site. </a:t>
            </a:r>
          </a:p>
          <a:p>
            <a:r>
              <a:rPr lang="en-US" baseline="0" dirty="0" smtClean="0"/>
              <a:t>The incubation time is about 2 months to mimic the summer season</a:t>
            </a:r>
          </a:p>
          <a:p>
            <a:r>
              <a:rPr lang="en-US" baseline="0" dirty="0" smtClean="0"/>
              <a:t>The carbon dioxide, methane concentrations in the headspace were measured periodically</a:t>
            </a:r>
          </a:p>
          <a:p>
            <a:r>
              <a:rPr lang="en-US" baseline="0" dirty="0" smtClean="0"/>
              <a:t>To measure soil pH, Fe(II), and organic acids, more soil samples are needed.</a:t>
            </a:r>
          </a:p>
          <a:p>
            <a:r>
              <a:rPr lang="en-US" baseline="0" dirty="0" smtClean="0"/>
              <a:t>20 g wet soils were used in separate bottles are incubated, and </a:t>
            </a:r>
            <a:r>
              <a:rPr lang="en-US" baseline="0" dirty="0" err="1" smtClean="0"/>
              <a:t>ph</a:t>
            </a:r>
            <a:r>
              <a:rPr lang="en-US" baseline="0" dirty="0" smtClean="0"/>
              <a:t>, Fe(II), and organic acids were analyzed only 3 to 4 times during the incubation.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table summarizes the initial conditions:</a:t>
            </a:r>
          </a:p>
          <a:p>
            <a:r>
              <a:rPr lang="en-US" baseline="0" dirty="0" smtClean="0"/>
              <a:t>Again, we have three topographic locations: trough, ridge, and center</a:t>
            </a:r>
          </a:p>
          <a:p>
            <a:r>
              <a:rPr lang="en-US" baseline="0" dirty="0" smtClean="0"/>
              <a:t>We have two horizons: organic and mineral layers.</a:t>
            </a:r>
          </a:p>
          <a:p>
            <a:r>
              <a:rPr lang="en-US" baseline="0" dirty="0" smtClean="0"/>
              <a:t>The pH ranges from 4.5 to 5.2, with organic layer slightly higher than mineral layers.</a:t>
            </a:r>
          </a:p>
          <a:p>
            <a:r>
              <a:rPr lang="en-US" baseline="0" dirty="0" smtClean="0"/>
              <a:t>The soil dry weight in the organic layer is lower than the mineral layers, because of the low bulk density of organic layer. </a:t>
            </a:r>
          </a:p>
          <a:p>
            <a:r>
              <a:rPr lang="en-US" baseline="0" dirty="0" smtClean="0"/>
              <a:t>Center organic layer has the lowest dry soil weight.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Organic layer has more </a:t>
            </a:r>
            <a:r>
              <a:rPr lang="en-US" baseline="0" dirty="0" err="1" smtClean="0"/>
              <a:t>weoc</a:t>
            </a:r>
            <a:r>
              <a:rPr lang="en-US" baseline="0" dirty="0" smtClean="0"/>
              <a:t> than mineral layer. </a:t>
            </a:r>
          </a:p>
          <a:p>
            <a:r>
              <a:rPr lang="en-US" baseline="0" dirty="0" smtClean="0"/>
              <a:t>Organic layer has more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than mineral layer as expected. </a:t>
            </a:r>
          </a:p>
          <a:p>
            <a:r>
              <a:rPr lang="en-US" baseline="0" dirty="0" smtClean="0"/>
              <a:t>Center organic layer has the lowest TOTC because of low density.</a:t>
            </a:r>
          </a:p>
          <a:p>
            <a:r>
              <a:rPr lang="en-US" baseline="0" dirty="0" smtClean="0"/>
              <a:t>But it has the highest WEOC and organic acid. </a:t>
            </a:r>
          </a:p>
          <a:p>
            <a:r>
              <a:rPr lang="en-US" baseline="0" dirty="0" smtClean="0"/>
              <a:t>The results for Fe(III) is mixed.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let’s look at the incubation results: </a:t>
            </a:r>
          </a:p>
          <a:p>
            <a:r>
              <a:rPr lang="en-US" baseline="0" dirty="0" smtClean="0"/>
              <a:t>I plot all of the observations here to gain a comprehensive understanding.</a:t>
            </a:r>
          </a:p>
          <a:p>
            <a:r>
              <a:rPr lang="en-US" baseline="0" dirty="0" smtClean="0"/>
              <a:t>The hope is to build a general model that is applicable for all of the samples.</a:t>
            </a:r>
          </a:p>
          <a:p>
            <a:r>
              <a:rPr lang="en-US" baseline="0" dirty="0" smtClean="0"/>
              <a:t>The left three columns are for the mineral layers in the trough, ridge and center locations. </a:t>
            </a:r>
          </a:p>
          <a:p>
            <a:r>
              <a:rPr lang="en-US" baseline="0" dirty="0" smtClean="0"/>
              <a:t>The right three columns are for the organic layers in the three locations.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plotted them this way as the observations appear to separate between the organic and mineral layers, more than among trough, ridge, and center locations. </a:t>
            </a:r>
          </a:p>
          <a:p>
            <a:r>
              <a:rPr lang="en-US" baseline="0" dirty="0" smtClean="0"/>
              <a:t>The first two rows are head space carbon dioxide and methane concentration.</a:t>
            </a:r>
          </a:p>
          <a:p>
            <a:r>
              <a:rPr lang="en-US" baseline="0" dirty="0" smtClean="0"/>
              <a:t>The bottom three rows are organic acids, Fe(II), and pH in the soils.</a:t>
            </a:r>
          </a:p>
          <a:p>
            <a:r>
              <a:rPr lang="en-US" baseline="0" dirty="0" smtClean="0"/>
              <a:t>The color, blue, green and red represent 8, 4, and -2 degree Celsius.</a:t>
            </a:r>
          </a:p>
          <a:p>
            <a:endParaRPr lang="en-US" baseline="0" dirty="0" smtClean="0"/>
          </a:p>
          <a:p>
            <a:r>
              <a:rPr lang="en-US" dirty="0" smtClean="0"/>
              <a:t>Overall, in the headspace, CO2 increases in a </a:t>
            </a:r>
            <a:r>
              <a:rPr lang="en-US" dirty="0" err="1" smtClean="0"/>
              <a:t>con’vex</a:t>
            </a:r>
            <a:r>
              <a:rPr lang="en-US" dirty="0" smtClean="0"/>
              <a:t> curve,</a:t>
            </a:r>
            <a:r>
              <a:rPr lang="en-US" baseline="0" dirty="0" smtClean="0"/>
              <a:t> in contrast, CH4 increases in a </a:t>
            </a:r>
            <a:r>
              <a:rPr lang="en-US" baseline="0" dirty="0" err="1" smtClean="0"/>
              <a:t>con’cave</a:t>
            </a:r>
            <a:r>
              <a:rPr lang="en-US" baseline="0" dirty="0" smtClean="0"/>
              <a:t> curve. </a:t>
            </a:r>
          </a:p>
          <a:p>
            <a:r>
              <a:rPr lang="en-US" baseline="0" dirty="0" smtClean="0"/>
              <a:t>The CO2 and CH4 accumulate more in the organic layer than in the mineral layer. Which is expected as the organic layer has more organic carbon.</a:t>
            </a:r>
          </a:p>
          <a:p>
            <a:r>
              <a:rPr lang="en-US" baseline="0" dirty="0" smtClean="0"/>
              <a:t>CO2 concentration stabilizes after the early sharp increase.</a:t>
            </a:r>
          </a:p>
          <a:p>
            <a:r>
              <a:rPr lang="en-US" baseline="0" dirty="0" smtClean="0"/>
              <a:t>CH4 continuously increase, except center organic layer.</a:t>
            </a:r>
          </a:p>
          <a:p>
            <a:r>
              <a:rPr lang="en-US" baseline="0" dirty="0" smtClean="0"/>
              <a:t>Organic acids increase and then decrease, to very low concentration in the mineral layer. With some leftover in the organic layer.</a:t>
            </a:r>
          </a:p>
          <a:p>
            <a:r>
              <a:rPr lang="en-US" baseline="0" dirty="0" smtClean="0"/>
              <a:t>The Fe(II) and pH trends are similar, increase and then stabilize.</a:t>
            </a:r>
          </a:p>
          <a:p>
            <a:r>
              <a:rPr lang="en-US" baseline="0" dirty="0" smtClean="0"/>
              <a:t>pH increased to about 1 log unit.</a:t>
            </a:r>
          </a:p>
          <a:p>
            <a:r>
              <a:rPr lang="en-US" baseline="0" dirty="0" smtClean="0"/>
              <a:t>While the CO2 and CH4 concentration appears to correlate positively with increasing temperatures, the correlation for the the organic acids, Fe(II), and pH with temperatures are mixed.</a:t>
            </a:r>
          </a:p>
          <a:p>
            <a:r>
              <a:rPr lang="en-US" baseline="0" dirty="0" smtClean="0"/>
              <a:t>Now we would like to use these observation to develop a model.</a:t>
            </a:r>
          </a:p>
          <a:p>
            <a:r>
              <a:rPr lang="en-US" baseline="0" dirty="0" smtClean="0"/>
              <a:t>We use Monod growth function and parameters from the literature for Fe reduction and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We partition the initial TOTC among SOM1, SOM2, SOM3, and SOM4 pools.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underlying processes are soil organic carbon decomposition,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, and Fe reduction.</a:t>
            </a:r>
          </a:p>
          <a:p>
            <a:r>
              <a:rPr lang="en-US" baseline="0" dirty="0" smtClean="0"/>
              <a:t>Many soil organic carbon decompositions were developed. </a:t>
            </a:r>
          </a:p>
          <a:p>
            <a:r>
              <a:rPr lang="en-US" baseline="0" dirty="0" smtClean="0"/>
              <a:t>To described CO2 with limited </a:t>
            </a:r>
            <a:r>
              <a:rPr lang="en-US" baseline="0" dirty="0" err="1" smtClean="0"/>
              <a:t>enzymetic</a:t>
            </a:r>
            <a:r>
              <a:rPr lang="en-US" baseline="0" dirty="0" smtClean="0"/>
              <a:t> and microbial data, most models use first order decay models, with fast and slow pools.</a:t>
            </a:r>
          </a:p>
          <a:p>
            <a:r>
              <a:rPr lang="en-US" baseline="0" dirty="0" smtClean="0"/>
              <a:t>Because our objective is to improve CLM, we start with CLM-CN decomposition cascade.</a:t>
            </a:r>
          </a:p>
          <a:p>
            <a:r>
              <a:rPr lang="en-US" baseline="0" dirty="0" smtClean="0"/>
              <a:t>To add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and Fe reduction, we need an organic acids pool to provide substrates for </a:t>
            </a:r>
            <a:r>
              <a:rPr lang="en-US" baseline="0" dirty="0" err="1" smtClean="0"/>
              <a:t>fe</a:t>
            </a:r>
            <a:r>
              <a:rPr lang="en-US" baseline="0" dirty="0" smtClean="0"/>
              <a:t> reducers and methanogens.</a:t>
            </a:r>
          </a:p>
          <a:p>
            <a:r>
              <a:rPr lang="en-US" baseline="0" dirty="0" smtClean="0"/>
              <a:t>For this, we split the original respiration into direct respiration and indirect respiration</a:t>
            </a:r>
          </a:p>
          <a:p>
            <a:r>
              <a:rPr lang="en-US" baseline="0" dirty="0" smtClean="0"/>
              <a:t>We assume that the indirection respiration go through fermentation to produce organic acids and H2, and then respire as CO2 or CH4</a:t>
            </a:r>
          </a:p>
          <a:p>
            <a:r>
              <a:rPr lang="en-US" baseline="0" dirty="0" smtClean="0"/>
              <a:t>Therefore, we added the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 pool, Ac, H2, and </a:t>
            </a:r>
            <a:r>
              <a:rPr lang="en-US" baseline="0" dirty="0" err="1" smtClean="0"/>
              <a:t>acetoclastic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hydrogentrophic</a:t>
            </a:r>
            <a:r>
              <a:rPr lang="en-US" baseline="0" dirty="0" smtClean="0"/>
              <a:t> methanogens, and </a:t>
            </a:r>
            <a:r>
              <a:rPr lang="en-US" baseline="0" dirty="0" err="1" smtClean="0"/>
              <a:t>fe</a:t>
            </a:r>
            <a:r>
              <a:rPr lang="en-US" baseline="0" dirty="0" smtClean="0"/>
              <a:t> reducers.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Microbes normally growth the best at about neutral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We use CLM4Me pH response function to </a:t>
            </a:r>
            <a:r>
              <a:rPr lang="en-US" baseline="0" dirty="0" smtClean="0"/>
              <a:t>describe pH </a:t>
            </a:r>
            <a:r>
              <a:rPr lang="en-US" baseline="0" dirty="0" smtClean="0"/>
              <a:t>response. </a:t>
            </a:r>
            <a:r>
              <a:rPr lang="en-US" baseline="0" dirty="0" smtClean="0"/>
              <a:t>Overall, the rate is quite sensitive to </a:t>
            </a:r>
            <a:r>
              <a:rPr lang="en-US" baseline="0" dirty="0" err="1" smtClean="0"/>
              <a:t>pH</a:t>
            </a:r>
            <a:r>
              <a:rPr lang="en-US" baseline="0" dirty="0" err="1" smtClean="0"/>
              <a:t>.</a:t>
            </a:r>
            <a:endParaRPr lang="en-US" baseline="0" dirty="0" smtClean="0"/>
          </a:p>
          <a:p>
            <a:r>
              <a:rPr lang="en-US" baseline="0" dirty="0" smtClean="0"/>
              <a:t>We use the same function for all of the reaction rates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use CLM-CN temperature response function. 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smtClean="0"/>
              <a:t>use the </a:t>
            </a:r>
            <a:r>
              <a:rPr lang="en-US" baseline="0" dirty="0" err="1" smtClean="0"/>
              <a:t>Humic</a:t>
            </a:r>
            <a:r>
              <a:rPr lang="en-US" baseline="0" dirty="0" smtClean="0"/>
              <a:t> Ion-Binding Model V to describe the pH buffering due to soil organic matter.</a:t>
            </a:r>
          </a:p>
          <a:p>
            <a:r>
              <a:rPr lang="en-US" baseline="0" dirty="0" smtClean="0"/>
              <a:t>We use PHREEQC as the simulation tool.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use the model to describe the incubation tests, the measured initial pH, Fe(II), organic acids, etc., can be used as initial conditions.</a:t>
            </a:r>
          </a:p>
          <a:p>
            <a:r>
              <a:rPr lang="en-US" baseline="0" dirty="0" smtClean="0"/>
              <a:t>We can use the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for the </a:t>
            </a:r>
            <a:r>
              <a:rPr lang="en-US" baseline="0" dirty="0" err="1" smtClean="0"/>
              <a:t>Humic</a:t>
            </a:r>
            <a:r>
              <a:rPr lang="en-US" baseline="0" dirty="0" smtClean="0"/>
              <a:t> Ion-Binding Model V.</a:t>
            </a:r>
          </a:p>
          <a:p>
            <a:r>
              <a:rPr lang="en-US" baseline="0" dirty="0" smtClean="0"/>
              <a:t>We need to split the measured TOTC among the organic carbon pools. </a:t>
            </a:r>
          </a:p>
          <a:p>
            <a:r>
              <a:rPr lang="en-US" baseline="0" dirty="0" smtClean="0"/>
              <a:t>To limit the number of parameters, we lump the Lit1 with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, Lit2 with SOM1, and Lit3 with SOM3 as they have the same turnover time.</a:t>
            </a:r>
          </a:p>
          <a:p>
            <a:r>
              <a:rPr lang="en-US" baseline="0" dirty="0" smtClean="0"/>
              <a:t>Literature data usually suggests only a small percentage of the TOTC in the fast decomposition pools.</a:t>
            </a:r>
          </a:p>
          <a:p>
            <a:r>
              <a:rPr lang="en-US" baseline="0" dirty="0" smtClean="0"/>
              <a:t>The short duration experiments observations are sensitive only to the fast pools.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Therefore, we parameterize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LabileDOC</a:t>
            </a:r>
            <a:r>
              <a:rPr lang="en-US" baseline="0" dirty="0" smtClean="0"/>
              <a:t> as 0.001, SOM1 = 0.01, and SOm2 = 0.02 of the TOTC</a:t>
            </a:r>
          </a:p>
          <a:p>
            <a:r>
              <a:rPr lang="en-US" baseline="0" dirty="0" smtClean="0"/>
              <a:t>Microbial biomass for methanogens and Fe reducers as 1e-6 TOTC, about similar magnitude as the cell counts.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Fe(III) as 0.005 of the initial soil dry weight.</a:t>
            </a:r>
          </a:p>
          <a:p>
            <a:r>
              <a:rPr lang="en-US" baseline="0" dirty="0" smtClean="0"/>
              <a:t>With these parameterizations, here are the predictions, in comparison with the observations.</a:t>
            </a:r>
          </a:p>
          <a:p>
            <a:r>
              <a:rPr lang="en-US" baseline="0" dirty="0" smtClean="0"/>
              <a:t>Note that we use identical model parameters, different experimental parameters (e.g., TOTC, water, soil dry weight, etc.)</a:t>
            </a:r>
          </a:p>
          <a:p>
            <a:r>
              <a:rPr lang="en-US" baseline="0" dirty="0" smtClean="0"/>
              <a:t>The model predicts convex curve for CO2, concave curve for CH4, increase and decrease of organic acids, increase and stabilizes for Fe(II) and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The predictions are closer to the observations for the mineral layers than for the organic layers.</a:t>
            </a:r>
          </a:p>
          <a:p>
            <a:r>
              <a:rPr lang="en-US" baseline="0" dirty="0" smtClean="0"/>
              <a:t>The model </a:t>
            </a:r>
            <a:r>
              <a:rPr lang="en-US" baseline="0" dirty="0" err="1" smtClean="0"/>
              <a:t>underpredicts</a:t>
            </a:r>
            <a:r>
              <a:rPr lang="en-US" baseline="0" dirty="0" smtClean="0"/>
              <a:t> the CO2 in the organic layers. This is probably because organic layer, more of the </a:t>
            </a:r>
            <a:r>
              <a:rPr lang="en-US" baseline="0" dirty="0" err="1" smtClean="0"/>
              <a:t>totc</a:t>
            </a:r>
            <a:r>
              <a:rPr lang="en-US" baseline="0" dirty="0" smtClean="0"/>
              <a:t> are labile. Increase the initial pool fraction increase prediction CO2 prediction.</a:t>
            </a:r>
          </a:p>
          <a:p>
            <a:r>
              <a:rPr lang="en-US" baseline="0" dirty="0" smtClean="0"/>
              <a:t>The model also </a:t>
            </a:r>
            <a:r>
              <a:rPr lang="en-US" baseline="0" dirty="0" err="1" smtClean="0"/>
              <a:t>underpredicts</a:t>
            </a:r>
            <a:r>
              <a:rPr lang="en-US" baseline="0" dirty="0" smtClean="0"/>
              <a:t> Fe(II) and pH increase, in particular, for the center organic soils.</a:t>
            </a:r>
          </a:p>
          <a:p>
            <a:r>
              <a:rPr lang="en-US" baseline="0" dirty="0" smtClean="0"/>
              <a:t>This is because we have the least amount of dry weight, therefore, Fe(III). </a:t>
            </a:r>
          </a:p>
          <a:p>
            <a:r>
              <a:rPr lang="en-US" baseline="0" dirty="0" smtClean="0"/>
              <a:t>If we increase the fraction of initial Fe(III), this can be improved.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Fe(III) reduction is generally reported to inhibit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due to substrate competition.</a:t>
            </a:r>
          </a:p>
          <a:p>
            <a:r>
              <a:rPr lang="en-US" baseline="0" dirty="0" smtClean="0"/>
              <a:t>Which is the case In the mineral soils where organic acid limits </a:t>
            </a:r>
            <a:r>
              <a:rPr lang="en-US" baseline="0" dirty="0" err="1" smtClean="0"/>
              <a:t>methanogenesis</a:t>
            </a:r>
            <a:endParaRPr lang="en-US" baseline="0" dirty="0" smtClean="0"/>
          </a:p>
          <a:p>
            <a:r>
              <a:rPr lang="en-US" baseline="0" dirty="0" smtClean="0"/>
              <a:t>For the ridge and center organic soils, Fe reduction actually increase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because Fe reduction increase the pH, which is favorable for methanogens while the organic acids are not limiting.</a:t>
            </a:r>
          </a:p>
          <a:p>
            <a:r>
              <a:rPr lang="en-US" baseline="0" dirty="0" smtClean="0"/>
              <a:t>Therefore, Fe reduction can inhibit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substrate competition, while promote </a:t>
            </a:r>
            <a:r>
              <a:rPr lang="en-US" baseline="0" dirty="0" err="1" smtClean="0"/>
              <a:t>methanogenesis</a:t>
            </a:r>
            <a:r>
              <a:rPr lang="en-US" baseline="0" dirty="0" smtClean="0"/>
              <a:t> by raising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Fe reduction increase CO2 concentration in organic ridge, and center soils, and </a:t>
            </a:r>
            <a:r>
              <a:rPr lang="en-US" baseline="0" dirty="0" err="1" smtClean="0"/>
              <a:t>mienral</a:t>
            </a:r>
            <a:r>
              <a:rPr lang="en-US" baseline="0" dirty="0" smtClean="0"/>
              <a:t> ridge soils, it decrease headspace CO2 concentrations in the rest at the later times.</a:t>
            </a:r>
          </a:p>
          <a:p>
            <a:r>
              <a:rPr lang="en-US" baseline="0" dirty="0" smtClean="0"/>
              <a:t>This is because of increased solubility of CO2 at increased </a:t>
            </a:r>
            <a:r>
              <a:rPr lang="en-US" baseline="0" dirty="0" err="1" smtClean="0"/>
              <a:t>pH.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conduct calculations with our typical microcosms to see the distribution of CO2.</a:t>
            </a:r>
          </a:p>
          <a:p>
            <a:r>
              <a:rPr lang="en-US" baseline="0" dirty="0" smtClean="0"/>
              <a:t>At low pH, CO2 are mostly in the headspace. The dominance decreases with increasing </a:t>
            </a:r>
            <a:r>
              <a:rPr lang="en-US" baseline="0" dirty="0" err="1" smtClean="0"/>
              <a:t>pH.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The dominance of CO2 gas phase also decreases with decreasing temperature.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there are substantial amount of CO2 adsorbed in the metal oxides surfaces. </a:t>
            </a:r>
          </a:p>
          <a:p>
            <a:r>
              <a:rPr lang="en-US" baseline="0" dirty="0" smtClean="0"/>
              <a:t>Adding CO2 adsorption introduces an another CO2 into the model microcosms.</a:t>
            </a:r>
          </a:p>
          <a:p>
            <a:r>
              <a:rPr lang="en-US" dirty="0" smtClean="0"/>
              <a:t>Which may contribute to CO2 in the headspace when</a:t>
            </a:r>
            <a:r>
              <a:rPr lang="en-US" baseline="0" dirty="0" smtClean="0"/>
              <a:t> pH changes, metal oxides reduced and dissolved.</a:t>
            </a:r>
          </a:p>
          <a:p>
            <a:endParaRPr lang="en-US" baseline="0" dirty="0" smtClean="0"/>
          </a:p>
          <a:p>
            <a:r>
              <a:rPr lang="en-US" dirty="0" smtClean="0"/>
              <a:t>The point</a:t>
            </a:r>
            <a:r>
              <a:rPr lang="en-US" baseline="0" dirty="0" smtClean="0"/>
              <a:t> is, if we use headspace concentration to estimate respiration, we could underestimate the respiration without adequately accounting for the distribution among adsorbed and dissolved phases.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11ED4-E6BC-7345-8B86-59456ED7BD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60172" cy="92648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33" y="660860"/>
            <a:ext cx="4626280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7" y="25603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44752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270334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4752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70334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5791200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8628678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3860" y="244475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EGU 2016 General Assembly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9" r:id="rId3"/>
    <p:sldLayoutId id="2147483940" r:id="rId4"/>
    <p:sldLayoutId id="2147483941" r:id="rId5"/>
    <p:sldLayoutId id="2147483942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6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51376" cy="1673535"/>
          </a:xfrm>
        </p:spPr>
        <p:txBody>
          <a:bodyPr/>
          <a:lstStyle/>
          <a:p>
            <a:r>
              <a:rPr lang="en-GB" dirty="0"/>
              <a:t>Geochemical </a:t>
            </a:r>
            <a:r>
              <a:rPr lang="en-GB" dirty="0" err="1" smtClean="0"/>
              <a:t>modeling</a:t>
            </a:r>
            <a:r>
              <a:rPr lang="en-GB" dirty="0" smtClean="0"/>
              <a:t> </a:t>
            </a:r>
            <a:r>
              <a:rPr lang="en-GB" dirty="0"/>
              <a:t>of CH</a:t>
            </a:r>
            <a:r>
              <a:rPr lang="en-GB" baseline="-25000" dirty="0"/>
              <a:t>4</a:t>
            </a:r>
            <a:r>
              <a:rPr lang="en-GB" dirty="0"/>
              <a:t> </a:t>
            </a:r>
            <a:r>
              <a:rPr lang="en-GB" dirty="0" smtClean="0"/>
              <a:t>&amp; CO</a:t>
            </a:r>
            <a:r>
              <a:rPr lang="en-GB" baseline="-25000" dirty="0" smtClean="0"/>
              <a:t>2</a:t>
            </a:r>
            <a:r>
              <a:rPr lang="en-GB" dirty="0" smtClean="0"/>
              <a:t> in Arctic </a:t>
            </a:r>
            <a:r>
              <a:rPr lang="en-GB" dirty="0"/>
              <a:t>soil </a:t>
            </a:r>
            <a:r>
              <a:rPr lang="en-GB" dirty="0" smtClean="0"/>
              <a:t>microcosms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3510070"/>
            <a:ext cx="3255297" cy="757130"/>
          </a:xfrm>
        </p:spPr>
        <p:txBody>
          <a:bodyPr/>
          <a:lstStyle/>
          <a:p>
            <a:r>
              <a:rPr lang="en-US" dirty="0" smtClean="0"/>
              <a:t>Guoping Tang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28600" y="5034070"/>
            <a:ext cx="46482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April 18, 2016</a:t>
            </a:r>
          </a:p>
          <a:p>
            <a:r>
              <a:rPr lang="en-US" dirty="0" smtClean="0"/>
              <a:t>EGU General Assembly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Geochemical models describe pH evolution in soil incubation tests</a:t>
            </a:r>
          </a:p>
          <a:p>
            <a:r>
              <a:rPr lang="en-US" dirty="0" smtClean="0"/>
              <a:t>Fe reduction inhibits </a:t>
            </a:r>
            <a:r>
              <a:rPr lang="en-US" dirty="0" err="1" smtClean="0"/>
              <a:t>methanogenesis</a:t>
            </a:r>
            <a:r>
              <a:rPr lang="en-US" dirty="0" smtClean="0"/>
              <a:t> through substrate competition and increases </a:t>
            </a:r>
            <a:r>
              <a:rPr lang="en-US" dirty="0" err="1" smtClean="0"/>
              <a:t>methanogenesis</a:t>
            </a:r>
            <a:r>
              <a:rPr lang="en-US" dirty="0" smtClean="0"/>
              <a:t> rate by increasing </a:t>
            </a:r>
            <a:r>
              <a:rPr lang="en-US" dirty="0" smtClean="0"/>
              <a:t>pH</a:t>
            </a:r>
            <a:endParaRPr lang="en-US" dirty="0" smtClean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distribution among aqueous, gas, and adsorbed phase varies with pH, temperature, </a:t>
            </a:r>
            <a:r>
              <a:rPr lang="en-US" dirty="0" smtClean="0"/>
              <a:t>and pressure, therefore</a:t>
            </a:r>
            <a:r>
              <a:rPr lang="en-US" dirty="0"/>
              <a:t>, estimation of CO</a:t>
            </a:r>
            <a:r>
              <a:rPr lang="en-US" baseline="-25000" dirty="0"/>
              <a:t>2</a:t>
            </a:r>
            <a:r>
              <a:rPr lang="en-US" dirty="0"/>
              <a:t> emission based on headspace concentration </a:t>
            </a:r>
            <a:r>
              <a:rPr lang="en-US" dirty="0" smtClean="0"/>
              <a:t>needs to adequately account for these </a:t>
            </a:r>
            <a:r>
              <a:rPr lang="en-US" dirty="0" smtClean="0"/>
              <a:t>conditions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 </a:t>
            </a:r>
            <a:r>
              <a:rPr lang="en-US" dirty="0" smtClean="0"/>
              <a:t>additional data </a:t>
            </a:r>
            <a:r>
              <a:rPr lang="en-US" dirty="0" smtClean="0"/>
              <a:t>for other topographic </a:t>
            </a:r>
            <a:r>
              <a:rPr lang="en-US" dirty="0" smtClean="0"/>
              <a:t>locations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differentiate sugars, alcohols, and organic acids</a:t>
            </a:r>
          </a:p>
          <a:p>
            <a:r>
              <a:rPr lang="en-US" dirty="0" smtClean="0"/>
              <a:t>Test geochemical models in CLM-PFLOTRAN (See poster in Thursday evening)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3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Incubation tests</a:t>
            </a:r>
          </a:p>
          <a:p>
            <a:r>
              <a:rPr lang="en-US" dirty="0" smtClean="0"/>
              <a:t>Model</a:t>
            </a:r>
          </a:p>
          <a:p>
            <a:r>
              <a:rPr lang="en-US" dirty="0" smtClean="0"/>
              <a:t>Summary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0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0"/>
            <a:ext cx="1397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04800"/>
            <a:ext cx="3714750" cy="480060"/>
          </a:xfrm>
          <a:prstGeom prst="rect">
            <a:avLst/>
          </a:prstGeom>
        </p:spPr>
      </p:pic>
      <p:pic>
        <p:nvPicPr>
          <p:cNvPr id="9" name="Picture 8" descr="Revised Alaska ma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3505200" cy="26814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295400"/>
            <a:ext cx="2667000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60" y="3457448"/>
            <a:ext cx="1920240" cy="25623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0332" y="4793933"/>
            <a:ext cx="2057400" cy="394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49360" y="4734497"/>
            <a:ext cx="2057400" cy="513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9134" y="4751070"/>
            <a:ext cx="2057400" cy="480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6096000"/>
            <a:ext cx="90748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Trough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45850" y="6096000"/>
            <a:ext cx="7877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Ridge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0758" y="6096000"/>
            <a:ext cx="8775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Center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4073351"/>
            <a:ext cx="9929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Organic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8099" y="4800600"/>
            <a:ext cx="94152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Mineral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6096000"/>
            <a:ext cx="218652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Low center polygon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8741" y="4759151"/>
            <a:ext cx="9480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~50 cm</a:t>
            </a:r>
          </a:p>
        </p:txBody>
      </p:sp>
    </p:spTree>
    <p:extLst>
      <p:ext uri="{BB962C8B-B14F-4D97-AF65-F5344CB8AC3E}">
        <p14:creationId xmlns:p14="http://schemas.microsoft.com/office/powerpoint/2010/main" val="167560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Incubation tests</a:t>
            </a:r>
            <a:endParaRPr lang="en-US" dirty="0"/>
          </a:p>
        </p:txBody>
      </p:sp>
      <p:pic>
        <p:nvPicPr>
          <p:cNvPr id="3" name="Picture 2" descr="bot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914400"/>
            <a:ext cx="1095375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1676400"/>
            <a:ext cx="4369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</a:t>
            </a:r>
            <a:r>
              <a:rPr lang="en-US" baseline="-25000" dirty="0" smtClean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1576" y="762000"/>
            <a:ext cx="205803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15 or 20 g wet soil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7065" y="1177751"/>
            <a:ext cx="208339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60 ml </a:t>
            </a:r>
            <a:r>
              <a:rPr lang="en-US" dirty="0" smtClean="0"/>
              <a:t>serum </a:t>
            </a:r>
            <a:r>
              <a:rPr lang="en-US" dirty="0" smtClean="0"/>
              <a:t>bottle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85866"/>
              </p:ext>
            </p:extLst>
          </p:nvPr>
        </p:nvGraphicFramePr>
        <p:xfrm>
          <a:off x="666750" y="3124200"/>
          <a:ext cx="91630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5" imgW="5638800" imgH="1828800" progId="Word.Document.12">
                  <p:embed/>
                </p:oleObj>
              </mc:Choice>
              <mc:Fallback>
                <p:oleObj name="Document" r:id="rId5" imgW="56388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750" y="3124200"/>
                        <a:ext cx="91630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19019" y="2092151"/>
            <a:ext cx="248126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Headspace CO</a:t>
            </a:r>
            <a:r>
              <a:rPr lang="en-US" baseline="-25000" dirty="0" smtClean="0"/>
              <a:t>2</a:t>
            </a:r>
            <a:r>
              <a:rPr lang="en-US" dirty="0" smtClean="0"/>
              <a:t>, CH</a:t>
            </a:r>
            <a:r>
              <a:rPr lang="en-US" baseline="-25000" dirty="0" smtClean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2216" y="2514600"/>
            <a:ext cx="309678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Soil pH, Fe(II), organic acids</a:t>
            </a:r>
            <a:endParaRPr lang="en-US" baseline="-25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336490" y="5896791"/>
            <a:ext cx="6139271" cy="4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</a:t>
            </a:r>
            <a:r>
              <a:rPr lang="en-US" sz="1200" dirty="0" smtClean="0"/>
              <a:t>2015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TOTC = total carbon; WEOC = water extractable carbon; OA = organic acids as acetate </a:t>
            </a:r>
            <a:endParaRPr lang="en-US" sz="1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1634951"/>
            <a:ext cx="122634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-2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 °C</a:t>
            </a:r>
          </a:p>
        </p:txBody>
      </p:sp>
    </p:spTree>
    <p:extLst>
      <p:ext uri="{BB962C8B-B14F-4D97-AF65-F5344CB8AC3E}">
        <p14:creationId xmlns:p14="http://schemas.microsoft.com/office/powerpoint/2010/main" val="260516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pic>
        <p:nvPicPr>
          <p:cNvPr id="3" name="Picture 2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478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Roy </a:t>
            </a:r>
            <a:r>
              <a:rPr lang="en-US" sz="1200" dirty="0" err="1" smtClean="0"/>
              <a:t>Chowdhury</a:t>
            </a:r>
            <a:r>
              <a:rPr lang="en-US" sz="1200" dirty="0" smtClean="0"/>
              <a:t> et al. 2015, Herndon et al. 2015</a:t>
            </a:r>
          </a:p>
        </p:txBody>
      </p:sp>
    </p:spTree>
    <p:extLst>
      <p:ext uri="{BB962C8B-B14F-4D97-AF65-F5344CB8AC3E}">
        <p14:creationId xmlns:p14="http://schemas.microsoft.com/office/powerpoint/2010/main" val="54817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pic>
        <p:nvPicPr>
          <p:cNvPr id="6" name="Picture 5" descr="Slid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4114800" cy="4949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2149" y="6019800"/>
            <a:ext cx="452562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/>
              <a:t>Humic</a:t>
            </a:r>
            <a:r>
              <a:rPr lang="en-US" dirty="0" smtClean="0"/>
              <a:t> Ion-</a:t>
            </a:r>
            <a:r>
              <a:rPr lang="en-US" dirty="0" smtClean="0"/>
              <a:t>Binding </a:t>
            </a:r>
            <a:r>
              <a:rPr lang="en-US" dirty="0" smtClean="0"/>
              <a:t>Model V (Tipping 1994)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6359351"/>
            <a:ext cx="438022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PHREEQC (</a:t>
            </a:r>
            <a:r>
              <a:rPr lang="en-US" dirty="0" err="1" smtClean="0"/>
              <a:t>Parkhurst</a:t>
            </a:r>
            <a:r>
              <a:rPr lang="en-US" dirty="0" smtClean="0"/>
              <a:t> and </a:t>
            </a:r>
            <a:r>
              <a:rPr lang="en-US" dirty="0" err="1" smtClean="0"/>
              <a:t>Appello</a:t>
            </a:r>
            <a:r>
              <a:rPr lang="en-US" dirty="0" smtClean="0"/>
              <a:t> 2013)</a:t>
            </a:r>
          </a:p>
        </p:txBody>
      </p:sp>
      <p:pic>
        <p:nvPicPr>
          <p:cNvPr id="12" name="Picture 11" descr="respon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14400"/>
            <a:ext cx="32918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(1)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8750" y="6291590"/>
            <a:ext cx="50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LabileDOC</a:t>
            </a:r>
            <a:r>
              <a:rPr lang="en-US" sz="1200" dirty="0" smtClean="0"/>
              <a:t> = 0.001, SOM1 = 0.01, SOM2 = 0.02, Biomass = 10</a:t>
            </a:r>
            <a:r>
              <a:rPr lang="en-US" sz="1200" baseline="30000" dirty="0" smtClean="0"/>
              <a:t>-6</a:t>
            </a:r>
            <a:r>
              <a:rPr lang="en-US" sz="1200" dirty="0" smtClean="0"/>
              <a:t> TOTC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691" y="6520190"/>
            <a:ext cx="4478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Fe(III) = 0.005 Soil dry weight, indirect respiration fraction = 0.4</a:t>
            </a:r>
          </a:p>
        </p:txBody>
      </p:sp>
      <p:pic>
        <p:nvPicPr>
          <p:cNvPr id="6" name="Picture 5" descr="mode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(2, Fe</a:t>
            </a:r>
            <a:r>
              <a:rPr lang="en-US" baseline="30000" dirty="0" smtClean="0"/>
              <a:t>3+</a:t>
            </a:r>
            <a:r>
              <a:rPr lang="en-US" dirty="0" smtClean="0"/>
              <a:t> sensitivity)</a:t>
            </a:r>
            <a:endParaRPr lang="en-US" dirty="0"/>
          </a:p>
        </p:txBody>
      </p:sp>
      <p:pic>
        <p:nvPicPr>
          <p:cNvPr id="4" name="Picture 3" descr="fi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152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96290"/>
          </a:xfrm>
        </p:spPr>
        <p:txBody>
          <a:bodyPr/>
          <a:lstStyle/>
          <a:p>
            <a:r>
              <a:rPr lang="en-US" dirty="0" smtClean="0"/>
              <a:t>Modeling Results (3, CO</a:t>
            </a:r>
            <a:r>
              <a:rPr lang="en-US" baseline="-25000" dirty="0" smtClean="0"/>
              <a:t>2</a:t>
            </a:r>
            <a:r>
              <a:rPr lang="en-US" dirty="0" smtClean="0"/>
              <a:t> partition)</a:t>
            </a:r>
            <a:endParaRPr lang="en-US" dirty="0"/>
          </a:p>
        </p:txBody>
      </p:sp>
      <p:pic>
        <p:nvPicPr>
          <p:cNvPr id="4" name="Picture 3" descr="fig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7800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F7293-55C5-495D-8310-E2405A6C8D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77B73-CC8B-4B83-8D05-315263FA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DCCB12-0940-4923-97F5-47BC8975F92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</TotalTime>
  <Words>1944</Words>
  <Application>Microsoft Macintosh PowerPoint</Application>
  <PresentationFormat>On-screen Show (4:3)</PresentationFormat>
  <Paragraphs>166</Paragraphs>
  <Slides>11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Default Theme</vt:lpstr>
      <vt:lpstr>Microsoft Word Document</vt:lpstr>
      <vt:lpstr>Geochemical modeling of CH4 &amp; CO2 in Arctic soil microcosms</vt:lpstr>
      <vt:lpstr>Outline</vt:lpstr>
      <vt:lpstr>Introduction</vt:lpstr>
      <vt:lpstr>Incubation tests</vt:lpstr>
      <vt:lpstr>Experimental Results</vt:lpstr>
      <vt:lpstr>Model Development</vt:lpstr>
      <vt:lpstr>Modeling results (1)</vt:lpstr>
      <vt:lpstr>Modeling results (2, Fe3+ sensitivity)</vt:lpstr>
      <vt:lpstr>Modeling Results (3, CO2 partition)</vt:lpstr>
      <vt:lpstr>Take home message</vt:lpstr>
      <vt:lpstr>Next Steps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Tang, Guoping</cp:lastModifiedBy>
  <cp:revision>56</cp:revision>
  <cp:lastPrinted>2016-04-12T14:10:01Z</cp:lastPrinted>
  <dcterms:created xsi:type="dcterms:W3CDTF">2014-07-01T12:34:57Z</dcterms:created>
  <dcterms:modified xsi:type="dcterms:W3CDTF">2016-04-12T18:26:22Z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  <property fmtid="{D5CDD505-2E9C-101B-9397-08002B2CF9AE}" pid="3" name="Order">
    <vt:r8>6500</vt:r8>
  </property>
  <property fmtid="{D5CDD505-2E9C-101B-9397-08002B2CF9AE}" pid="4" name="TemplateUrl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</Properties>
</file>